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708" r:id="rId1"/>
  </p:sldMasterIdLst>
  <p:sldIdLst>
    <p:sldId id="256" r:id="rId2"/>
    <p:sldId id="257" r:id="rId3"/>
    <p:sldId id="258" r:id="rId4"/>
    <p:sldId id="289" r:id="rId5"/>
    <p:sldId id="259" r:id="rId6"/>
    <p:sldId id="288" r:id="rId7"/>
    <p:sldId id="260" r:id="rId8"/>
    <p:sldId id="290" r:id="rId9"/>
    <p:sldId id="268" r:id="rId10"/>
    <p:sldId id="269" r:id="rId11"/>
    <p:sldId id="270" r:id="rId12"/>
    <p:sldId id="292" r:id="rId13"/>
    <p:sldId id="271" r:id="rId14"/>
    <p:sldId id="272" r:id="rId15"/>
    <p:sldId id="273" r:id="rId16"/>
    <p:sldId id="274" r:id="rId17"/>
    <p:sldId id="275" r:id="rId18"/>
    <p:sldId id="276" r:id="rId19"/>
    <p:sldId id="278" r:id="rId20"/>
    <p:sldId id="277" r:id="rId21"/>
    <p:sldId id="291" r:id="rId22"/>
    <p:sldId id="287" r:id="rId23"/>
    <p:sldId id="279" r:id="rId24"/>
    <p:sldId id="280" r:id="rId25"/>
    <p:sldId id="295" r:id="rId26"/>
    <p:sldId id="282" r:id="rId27"/>
    <p:sldId id="294" r:id="rId28"/>
    <p:sldId id="283" r:id="rId29"/>
    <p:sldId id="297" r:id="rId30"/>
    <p:sldId id="296" r:id="rId31"/>
    <p:sldId id="261" r:id="rId32"/>
    <p:sldId id="298" r:id="rId33"/>
    <p:sldId id="299" r:id="rId34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764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6317A-FE72-4823-B39F-8DF9293236B3}" type="datetimeFigureOut">
              <a:rPr lang="sv-SE" smtClean="0"/>
              <a:t>2015-11-11</a:t>
            </a:fld>
            <a:endParaRPr lang="sv-S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1B724-8ADF-4716-A782-F07B726B67B9}" type="slidenum">
              <a:rPr lang="sv-SE" smtClean="0"/>
              <a:t>‹#›</a:t>
            </a:fld>
            <a:endParaRPr lang="sv-SE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6317A-FE72-4823-B39F-8DF9293236B3}" type="datetimeFigureOut">
              <a:rPr lang="sv-SE" smtClean="0"/>
              <a:t>2015-11-11</a:t>
            </a:fld>
            <a:endParaRPr lang="sv-S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1B724-8ADF-4716-A782-F07B726B67B9}" type="slidenum">
              <a:rPr lang="sv-SE" smtClean="0"/>
              <a:t>‹#›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6317A-FE72-4823-B39F-8DF9293236B3}" type="datetimeFigureOut">
              <a:rPr lang="sv-SE" smtClean="0"/>
              <a:t>2015-11-11</a:t>
            </a:fld>
            <a:endParaRPr lang="sv-S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1B724-8ADF-4716-A782-F07B726B67B9}" type="slidenum">
              <a:rPr lang="sv-SE" smtClean="0"/>
              <a:t>‹#›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6317A-FE72-4823-B39F-8DF9293236B3}" type="datetimeFigureOut">
              <a:rPr lang="sv-SE" smtClean="0"/>
              <a:t>2015-11-11</a:t>
            </a:fld>
            <a:endParaRPr lang="sv-S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1B724-8ADF-4716-A782-F07B726B67B9}" type="slidenum">
              <a:rPr lang="sv-SE" smtClean="0"/>
              <a:t>‹#›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6317A-FE72-4823-B39F-8DF9293236B3}" type="datetimeFigureOut">
              <a:rPr lang="sv-SE" smtClean="0"/>
              <a:t>2015-11-11</a:t>
            </a:fld>
            <a:endParaRPr lang="sv-S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1B724-8ADF-4716-A782-F07B726B67B9}" type="slidenum">
              <a:rPr lang="sv-SE" smtClean="0"/>
              <a:t>‹#›</a:t>
            </a:fld>
            <a:endParaRPr lang="sv-SE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6317A-FE72-4823-B39F-8DF9293236B3}" type="datetimeFigureOut">
              <a:rPr lang="sv-SE" smtClean="0"/>
              <a:t>2015-11-11</a:t>
            </a:fld>
            <a:endParaRPr lang="sv-S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1B724-8ADF-4716-A782-F07B726B67B9}" type="slidenum">
              <a:rPr lang="sv-SE" smtClean="0"/>
              <a:t>‹#›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6317A-FE72-4823-B39F-8DF9293236B3}" type="datetimeFigureOut">
              <a:rPr lang="sv-SE" smtClean="0"/>
              <a:t>2015-11-11</a:t>
            </a:fld>
            <a:endParaRPr lang="sv-SE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1B724-8ADF-4716-A782-F07B726B67B9}" type="slidenum">
              <a:rPr lang="sv-SE" smtClean="0"/>
              <a:t>‹#›</a:t>
            </a:fld>
            <a:endParaRPr lang="sv-SE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6317A-FE72-4823-B39F-8DF9293236B3}" type="datetimeFigureOut">
              <a:rPr lang="sv-SE" smtClean="0"/>
              <a:t>2015-11-11</a:t>
            </a:fld>
            <a:endParaRPr lang="sv-S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1B724-8ADF-4716-A782-F07B726B67B9}" type="slidenum">
              <a:rPr lang="sv-SE" smtClean="0"/>
              <a:t>‹#›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6317A-FE72-4823-B39F-8DF9293236B3}" type="datetimeFigureOut">
              <a:rPr lang="sv-SE" smtClean="0"/>
              <a:t>2015-11-11</a:t>
            </a:fld>
            <a:endParaRPr lang="sv-SE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1B724-8ADF-4716-A782-F07B726B67B9}" type="slidenum">
              <a:rPr lang="sv-SE" smtClean="0"/>
              <a:t>‹#›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6317A-FE72-4823-B39F-8DF9293236B3}" type="datetimeFigureOut">
              <a:rPr lang="sv-SE" smtClean="0"/>
              <a:t>2015-11-11</a:t>
            </a:fld>
            <a:endParaRPr lang="sv-S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1B724-8ADF-4716-A782-F07B726B67B9}" type="slidenum">
              <a:rPr lang="sv-SE" smtClean="0"/>
              <a:t>‹#›</a:t>
            </a:fld>
            <a:endParaRPr lang="sv-SE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dirty="0" smtClean="0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6317A-FE72-4823-B39F-8DF9293236B3}" type="datetimeFigureOut">
              <a:rPr lang="sv-SE" smtClean="0"/>
              <a:t>2015-11-11</a:t>
            </a:fld>
            <a:endParaRPr lang="sv-S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1B724-8ADF-4716-A782-F07B726B67B9}" type="slidenum">
              <a:rPr lang="sv-SE" smtClean="0"/>
              <a:t>‹#›</a:t>
            </a:fld>
            <a:endParaRPr lang="sv-SE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39D6317A-FE72-4823-B39F-8DF9293236B3}" type="datetimeFigureOut">
              <a:rPr lang="sv-SE" smtClean="0"/>
              <a:t>2015-11-11</a:t>
            </a:fld>
            <a:endParaRPr lang="sv-S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52F1B724-8ADF-4716-A782-F07B726B67B9}" type="slidenum">
              <a:rPr lang="sv-SE" smtClean="0"/>
              <a:t>‹#›</a:t>
            </a:fld>
            <a:endParaRPr lang="sv-S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package" Target="../embeddings/Microsoft_Word-dokument1.docx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emf"/><Relationship Id="rId4" Type="http://schemas.openxmlformats.org/officeDocument/2006/relationships/package" Target="../embeddings/Microsoft_Word-dokument2.docx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/>
              <a:t/>
            </a:r>
            <a:br>
              <a:rPr lang="sv-SE" dirty="0"/>
            </a:br>
            <a:r>
              <a:rPr lang="sv-SE" dirty="0"/>
              <a:t> </a:t>
            </a:r>
            <a:r>
              <a:rPr lang="sv-SE" dirty="0" smtClean="0"/>
              <a:t/>
            </a:r>
            <a:br>
              <a:rPr lang="sv-SE" dirty="0" smtClean="0"/>
            </a:br>
            <a:r>
              <a:rPr lang="sv-SE" dirty="0"/>
              <a:t/>
            </a:r>
            <a:br>
              <a:rPr lang="sv-SE" dirty="0"/>
            </a:br>
            <a:r>
              <a:rPr lang="sv-SE" dirty="0" smtClean="0"/>
              <a:t>Utvecklings- och förändringsarbete</a:t>
            </a:r>
            <a:br>
              <a:rPr lang="sv-SE" dirty="0" smtClean="0"/>
            </a:br>
            <a:r>
              <a:rPr lang="sv-SE" dirty="0"/>
              <a:t/>
            </a:r>
            <a:br>
              <a:rPr lang="sv-SE" dirty="0"/>
            </a:br>
            <a:endParaRPr lang="sv-SE" dirty="0"/>
          </a:p>
        </p:txBody>
      </p:sp>
      <p:sp>
        <p:nvSpPr>
          <p:cNvPr id="5" name="Platshållare för text 4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v-SE" dirty="0"/>
              <a:t/>
            </a:r>
            <a:br>
              <a:rPr lang="sv-SE" dirty="0"/>
            </a:br>
            <a:r>
              <a:rPr lang="sv-SE" dirty="0"/>
              <a:t>för att utveckla nya arbetssätt i </a:t>
            </a:r>
            <a:r>
              <a:rPr lang="sv-SE" dirty="0" smtClean="0"/>
              <a:t>handläggningen </a:t>
            </a:r>
            <a:r>
              <a:rPr lang="sv-SE" dirty="0"/>
              <a:t>av vårdnadstvister och våld i nära relationer </a:t>
            </a:r>
            <a:endParaRPr lang="sv-SE" dirty="0" smtClean="0"/>
          </a:p>
          <a:p>
            <a:endParaRPr lang="sv-SE" dirty="0"/>
          </a:p>
          <a:p>
            <a:r>
              <a:rPr lang="sv-SE" dirty="0" smtClean="0"/>
              <a:t>Annika Rejmer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070197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 smtClean="0"/>
              <a:t>Barns rättigheter i vårdnadstvister</a:t>
            </a:r>
            <a:br>
              <a:rPr lang="sv-SE" dirty="0" smtClean="0"/>
            </a:br>
            <a:endParaRPr lang="sv-SE" dirty="0"/>
          </a:p>
        </p:txBody>
      </p:sp>
      <p:sp>
        <p:nvSpPr>
          <p:cNvPr id="5" name="Platshållare för text 4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v-SE" dirty="0"/>
              <a:t>99 stämningar där både en vårdnads- och en barnavårdsutredning </a:t>
            </a:r>
            <a:r>
              <a:rPr lang="sv-SE" dirty="0" smtClean="0"/>
              <a:t>genomförts</a:t>
            </a:r>
          </a:p>
          <a:p>
            <a:endParaRPr lang="sv-SE" dirty="0"/>
          </a:p>
          <a:p>
            <a:r>
              <a:rPr lang="sv-SE" dirty="0" smtClean="0"/>
              <a:t>Allmänna Barnhuset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9578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Samverkansprojekt i sex kommuner</a:t>
            </a:r>
            <a:endParaRPr lang="sv-SE" dirty="0"/>
          </a:p>
        </p:txBody>
      </p:sp>
      <p:sp>
        <p:nvSpPr>
          <p:cNvPr id="5" name="Platshållare för innehåll 4"/>
          <p:cNvSpPr>
            <a:spLocks noGrp="1"/>
          </p:cNvSpPr>
          <p:nvPr>
            <p:ph idx="4294967295"/>
          </p:nvPr>
        </p:nvSpPr>
        <p:spPr>
          <a:xfrm>
            <a:off x="0" y="1600200"/>
            <a:ext cx="8229600" cy="4876800"/>
          </a:xfrm>
        </p:spPr>
        <p:txBody>
          <a:bodyPr/>
          <a:lstStyle/>
          <a:p>
            <a:r>
              <a:rPr lang="sv-SE" dirty="0" smtClean="0"/>
              <a:t>Familjerätt</a:t>
            </a:r>
          </a:p>
          <a:p>
            <a:r>
              <a:rPr lang="sv-SE" dirty="0" smtClean="0"/>
              <a:t>Utredningsenhet</a:t>
            </a:r>
          </a:p>
          <a:p>
            <a:endParaRPr lang="sv-SE" dirty="0"/>
          </a:p>
          <a:p>
            <a:r>
              <a:rPr lang="sv-SE" dirty="0" smtClean="0"/>
              <a:t>Sekretess</a:t>
            </a:r>
          </a:p>
          <a:p>
            <a:endParaRPr lang="sv-SE" dirty="0"/>
          </a:p>
          <a:p>
            <a:r>
              <a:rPr lang="sv-SE" dirty="0" smtClean="0"/>
              <a:t>Överlappande och upprepade utredningar</a:t>
            </a:r>
          </a:p>
          <a:p>
            <a:r>
              <a:rPr lang="sv-SE" dirty="0" smtClean="0"/>
              <a:t>Många utredningssamtal</a:t>
            </a:r>
          </a:p>
          <a:p>
            <a:r>
              <a:rPr lang="sv-SE" dirty="0" smtClean="0"/>
              <a:t>Hur kan de samarbeta?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04392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4263752"/>
          </a:xfrm>
        </p:spPr>
        <p:txBody>
          <a:bodyPr>
            <a:normAutofit/>
          </a:bodyPr>
          <a:lstStyle/>
          <a:p>
            <a:r>
              <a:rPr lang="sv-SE" dirty="0" smtClean="0"/>
              <a:t>Dubbla utredningar</a:t>
            </a:r>
            <a:br>
              <a:rPr lang="sv-SE" dirty="0" smtClean="0"/>
            </a:br>
            <a:r>
              <a:rPr lang="sv-SE" dirty="0" smtClean="0"/>
              <a:t>Urval - svår problematik</a:t>
            </a:r>
            <a:br>
              <a:rPr lang="sv-SE" dirty="0" smtClean="0"/>
            </a:br>
            <a:r>
              <a:rPr lang="sv-SE" dirty="0" smtClean="0"/>
              <a:t>87 barn är berörda av utredningarna</a:t>
            </a:r>
            <a:br>
              <a:rPr lang="sv-SE" dirty="0" smtClean="0"/>
            </a:b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51480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 smtClean="0"/>
              <a:t>Barnets bästa – risk, vilja &amp; kontakt/skydd</a:t>
            </a:r>
            <a:endParaRPr lang="sv-SE" dirty="0"/>
          </a:p>
        </p:txBody>
      </p:sp>
      <p:graphicFrame>
        <p:nvGraphicFramePr>
          <p:cNvPr id="4" name="Platshållare för innehåll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87230567"/>
              </p:ext>
            </p:extLst>
          </p:nvPr>
        </p:nvGraphicFramePr>
        <p:xfrm>
          <a:off x="457200" y="1600200"/>
          <a:ext cx="8075241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1747"/>
                <a:gridCol w="2691747"/>
                <a:gridCol w="2691747"/>
              </a:tblGrid>
              <a:tr h="370840"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Vårdnadsutredning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Barnavårdsutredning</a:t>
                      </a:r>
                      <a:endParaRPr lang="sv-S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 smtClean="0"/>
                        <a:t>Redovisning</a:t>
                      </a:r>
                      <a:r>
                        <a:rPr lang="sv-SE" baseline="0" dirty="0" smtClean="0"/>
                        <a:t> av risk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 smtClean="0"/>
                        <a:t>-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 smtClean="0"/>
                        <a:t>Ja</a:t>
                      </a:r>
                      <a:endParaRPr lang="sv-S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v-SE" baseline="0" dirty="0" smtClean="0"/>
                        <a:t>Redovisning av barnets vilja, b</a:t>
                      </a:r>
                      <a:r>
                        <a:rPr lang="sv-SE" dirty="0" smtClean="0"/>
                        <a:t>arnsamtal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 smtClean="0"/>
                        <a:t>Ibland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 smtClean="0"/>
                        <a:t>Ja</a:t>
                      </a:r>
                      <a:endParaRPr lang="sv-S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 smtClean="0"/>
                        <a:t>Nära och god kontakt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 smtClean="0"/>
                        <a:t>Ja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 smtClean="0"/>
                        <a:t>Skydd</a:t>
                      </a:r>
                      <a:endParaRPr lang="sv-S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 smtClean="0"/>
                        <a:t>Omsorg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 smtClean="0"/>
                        <a:t>Ja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 smtClean="0"/>
                        <a:t>Ja</a:t>
                      </a:r>
                      <a:endParaRPr lang="sv-S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 smtClean="0"/>
                        <a:t>Trygghet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 smtClean="0"/>
                        <a:t>Ibland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 smtClean="0"/>
                        <a:t>Ja</a:t>
                      </a:r>
                      <a:endParaRPr lang="sv-S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 smtClean="0"/>
                        <a:t>Fostran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 smtClean="0"/>
                        <a:t>-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 smtClean="0"/>
                        <a:t>-</a:t>
                      </a:r>
                      <a:endParaRPr lang="sv-SE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9665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 smtClean="0"/>
              <a:t>Rättssociologisk laganalys </a:t>
            </a:r>
            <a:br>
              <a:rPr lang="sv-SE" dirty="0" smtClean="0"/>
            </a:br>
            <a:r>
              <a:rPr lang="sv-SE" sz="2200" dirty="0" smtClean="0"/>
              <a:t>(SoL, OSL, lag om belastningsregister)</a:t>
            </a:r>
            <a:endParaRPr lang="sv-SE" sz="22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Vårdnadsutredare har lagstöd för att:</a:t>
            </a:r>
          </a:p>
          <a:p>
            <a:pPr lvl="1"/>
            <a:r>
              <a:rPr lang="sv-SE" dirty="0" smtClean="0"/>
              <a:t>Slå i socialregistret</a:t>
            </a:r>
          </a:p>
          <a:p>
            <a:pPr lvl="1"/>
            <a:r>
              <a:rPr lang="sv-SE" dirty="0" smtClean="0"/>
              <a:t>Slå i misstanke- och brottsregistret</a:t>
            </a:r>
          </a:p>
          <a:p>
            <a:pPr lvl="1"/>
            <a:r>
              <a:rPr lang="sv-SE" dirty="0" smtClean="0"/>
              <a:t>Samtala med referenter (föräldrarna väljer vem – sekretess)</a:t>
            </a:r>
          </a:p>
          <a:p>
            <a:pPr marL="274320" lvl="1" indent="0">
              <a:buNone/>
            </a:pPr>
            <a:endParaRPr lang="sv-SE" dirty="0" smtClean="0"/>
          </a:p>
        </p:txBody>
      </p:sp>
    </p:spTree>
    <p:extLst>
      <p:ext uri="{BB962C8B-B14F-4D97-AF65-F5344CB8AC3E}">
        <p14:creationId xmlns:p14="http://schemas.microsoft.com/office/powerpoint/2010/main" val="2173331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Rättssociologisk laganalys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Vårdnadsutredare har</a:t>
            </a:r>
            <a:r>
              <a:rPr lang="sv-SE" dirty="0" smtClean="0">
                <a:solidFill>
                  <a:srgbClr val="FF0000"/>
                </a:solidFill>
              </a:rPr>
              <a:t> inte </a:t>
            </a:r>
            <a:r>
              <a:rPr lang="sv-SE" dirty="0" smtClean="0"/>
              <a:t>lagstöd för att:</a:t>
            </a:r>
          </a:p>
          <a:p>
            <a:pPr lvl="1"/>
            <a:r>
              <a:rPr lang="sv-SE" dirty="0" smtClean="0"/>
              <a:t>Samtala med barn</a:t>
            </a:r>
          </a:p>
          <a:p>
            <a:pPr lvl="1"/>
            <a:r>
              <a:rPr lang="sv-SE" dirty="0" smtClean="0"/>
              <a:t>Samtala med föräldrar</a:t>
            </a:r>
          </a:p>
          <a:p>
            <a:pPr lvl="1"/>
            <a:r>
              <a:rPr lang="sv-SE" dirty="0" smtClean="0"/>
              <a:t>Göra hembesök</a:t>
            </a:r>
          </a:p>
          <a:p>
            <a:pPr lvl="1"/>
            <a:r>
              <a:rPr lang="sv-SE" dirty="0" smtClean="0"/>
              <a:t>Ta del av sjukjournaler (missbruk/våld/ohälsa=risk)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19234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5271864"/>
          </a:xfrm>
        </p:spPr>
        <p:txBody>
          <a:bodyPr>
            <a:normAutofit/>
          </a:bodyPr>
          <a:lstStyle/>
          <a:p>
            <a:r>
              <a:rPr lang="sv-SE" dirty="0" smtClean="0"/>
              <a:t>Vårdnadsutredningen är huvudsakligen samtyckesbaserad</a:t>
            </a:r>
            <a:br>
              <a:rPr lang="sv-SE" dirty="0" smtClean="0"/>
            </a:br>
            <a:r>
              <a:rPr lang="sv-SE" dirty="0"/>
              <a:t/>
            </a:r>
            <a:br>
              <a:rPr lang="sv-SE" dirty="0"/>
            </a:br>
            <a:r>
              <a:rPr lang="sv-SE" dirty="0" smtClean="0"/>
              <a:t>Vårdnadsutredare saknar behörighet och befogenhet att utreda risk och barnets vilja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95240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5127848"/>
          </a:xfrm>
        </p:spPr>
        <p:txBody>
          <a:bodyPr>
            <a:normAutofit fontScale="90000"/>
          </a:bodyPr>
          <a:lstStyle/>
          <a:p>
            <a:r>
              <a:rPr lang="sv-SE" dirty="0" smtClean="0"/>
              <a:t>Barnavårdsutredare har behörighet och befogenhet att samtala med barn och ta del av föräldrars sjukjournaler</a:t>
            </a:r>
            <a:br>
              <a:rPr lang="sv-SE" dirty="0" smtClean="0"/>
            </a:br>
            <a:r>
              <a:rPr lang="sv-SE" dirty="0"/>
              <a:t/>
            </a:r>
            <a:br>
              <a:rPr lang="sv-SE" dirty="0"/>
            </a:br>
            <a:r>
              <a:rPr lang="sv-SE" dirty="0" smtClean="0"/>
              <a:t>Genom projektet fick vårdnadsutredarna tillgång till ytterligare information via barnavårdsutredningen</a:t>
            </a:r>
            <a:br>
              <a:rPr lang="sv-SE" dirty="0" smtClean="0"/>
            </a:b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414159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Barnsamtal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Alla barns föräldrar samtycker inte till barnsamtal</a:t>
            </a:r>
          </a:p>
          <a:p>
            <a:pPr lvl="1"/>
            <a:r>
              <a:rPr lang="sv-SE" dirty="0" smtClean="0"/>
              <a:t>Föräldrar närvarande</a:t>
            </a:r>
          </a:p>
          <a:p>
            <a:r>
              <a:rPr lang="sv-SE" dirty="0" smtClean="0"/>
              <a:t>Alla barn vill/kan inte berätta</a:t>
            </a:r>
          </a:p>
          <a:p>
            <a:r>
              <a:rPr lang="sv-SE" dirty="0" smtClean="0"/>
              <a:t>Barn berättar men samtalet redovisas inte i utredningen pga. </a:t>
            </a:r>
            <a:r>
              <a:rPr lang="sv-SE" dirty="0"/>
              <a:t>b</a:t>
            </a:r>
            <a:r>
              <a:rPr lang="sv-SE" dirty="0" smtClean="0"/>
              <a:t>efarad risk eller för att barnet inte vill göra en förälder ledsen</a:t>
            </a:r>
          </a:p>
          <a:p>
            <a:endParaRPr lang="sv-SE" dirty="0"/>
          </a:p>
          <a:p>
            <a:r>
              <a:rPr lang="sv-SE" dirty="0" smtClean="0"/>
              <a:t>(fokusgrupper med utredare i sex kommuner, granskning av 99 utredningar)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559805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Vissa barn berättar…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Om hur rädda och otrygga de är på grund av en förälders ohälsa, missbruk eller häftiga/våldsamma sätt.</a:t>
            </a:r>
          </a:p>
          <a:p>
            <a:r>
              <a:rPr lang="sv-SE" dirty="0" smtClean="0"/>
              <a:t>De säger uttryckligen att de inte vill övernatta eller inte ha långvariga umgängen</a:t>
            </a:r>
          </a:p>
          <a:p>
            <a:r>
              <a:rPr lang="sv-SE" dirty="0" smtClean="0"/>
              <a:t>Inte i något fall fick barnen gehör … nära och god kontakt förutsätts alltid vara till barnets bästa.</a:t>
            </a:r>
          </a:p>
          <a:p>
            <a:endParaRPr lang="sv-SE" dirty="0" smtClean="0"/>
          </a:p>
          <a:p>
            <a:r>
              <a:rPr lang="sv-SE" dirty="0" smtClean="0"/>
              <a:t>Av barnavårdsutredningarna framgår att barnen har fog för sin inställning!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13500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Utgångspunkt i två projekt</a:t>
            </a:r>
            <a:endParaRPr lang="sv-SE" dirty="0"/>
          </a:p>
        </p:txBody>
      </p:sp>
      <p:sp>
        <p:nvSpPr>
          <p:cNvPr id="8" name="Platshållare för innehåll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Barns rättigheter i </a:t>
            </a:r>
            <a:r>
              <a:rPr lang="sv-SE" dirty="0" smtClean="0"/>
              <a:t>vårdnadstvister</a:t>
            </a:r>
          </a:p>
          <a:p>
            <a:r>
              <a:rPr lang="sv-SE" dirty="0" smtClean="0"/>
              <a:t>High-conflict </a:t>
            </a:r>
            <a:r>
              <a:rPr lang="sv-SE" dirty="0"/>
              <a:t>families of divorce</a:t>
            </a:r>
          </a:p>
        </p:txBody>
      </p:sp>
    </p:spTree>
    <p:extLst>
      <p:ext uri="{BB962C8B-B14F-4D97-AF65-F5344CB8AC3E}">
        <p14:creationId xmlns:p14="http://schemas.microsoft.com/office/powerpoint/2010/main" val="314496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 smtClean="0"/>
              <a:t>Prövade också ett nytt sätt att genomföra barnsamtal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Tematiskt fritt samtal med barnet om barnet ex.</a:t>
            </a:r>
          </a:p>
          <a:p>
            <a:pPr lvl="1"/>
            <a:r>
              <a:rPr lang="sv-SE" dirty="0" smtClean="0"/>
              <a:t>När är du glad?</a:t>
            </a:r>
          </a:p>
          <a:p>
            <a:pPr lvl="1"/>
            <a:r>
              <a:rPr lang="sv-SE" dirty="0" smtClean="0"/>
              <a:t>När är du ledsen?</a:t>
            </a:r>
          </a:p>
          <a:p>
            <a:pPr lvl="1"/>
            <a:r>
              <a:rPr lang="sv-SE" dirty="0" smtClean="0"/>
              <a:t>När är du rädd?</a:t>
            </a:r>
          </a:p>
          <a:p>
            <a:pPr lvl="1"/>
            <a:r>
              <a:rPr lang="sv-SE" dirty="0" smtClean="0"/>
              <a:t>När är du trygg?</a:t>
            </a:r>
          </a:p>
          <a:p>
            <a:pPr lvl="1"/>
            <a:r>
              <a:rPr lang="sv-SE" dirty="0" smtClean="0"/>
              <a:t>När mår du bra?</a:t>
            </a:r>
          </a:p>
          <a:p>
            <a:pPr lvl="1"/>
            <a:endParaRPr lang="sv-SE" dirty="0"/>
          </a:p>
          <a:p>
            <a:pPr lvl="1"/>
            <a:r>
              <a:rPr lang="sv-SE" dirty="0" smtClean="0"/>
              <a:t>Transkriberades och delgavs föräldrarna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48721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Det saknas insatser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Olika organisationer erbjuder gruppverksamheter.</a:t>
            </a:r>
          </a:p>
          <a:p>
            <a:r>
              <a:rPr lang="sv-SE" dirty="0" smtClean="0"/>
              <a:t>Barn och föräldrar skickas runt i systemet.</a:t>
            </a:r>
          </a:p>
          <a:p>
            <a:r>
              <a:rPr lang="sv-SE" dirty="0" smtClean="0"/>
              <a:t>Idag saknas individualiserat stöd för att vara förälder (LSS).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67083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Sammanfattning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v-SE" dirty="0" smtClean="0"/>
              <a:t>Samverkan är möjlig om familjerätt och utredningsenhet ligger under samma nämnd.</a:t>
            </a:r>
          </a:p>
          <a:p>
            <a:r>
              <a:rPr lang="sv-SE" dirty="0" smtClean="0"/>
              <a:t>Barnavårdsutredningen kan tillföra vårdnadsutredningen information och vice versa.</a:t>
            </a:r>
          </a:p>
          <a:p>
            <a:r>
              <a:rPr lang="sv-SE" dirty="0" smtClean="0"/>
              <a:t>Barnets bästa reduceras i vårdnadsutredningen till barns rätt till omsorg och en nära och god kontakt – rekvisiten risk och barnets vilja kan inte utredas utan föräldrarnas samtycke.</a:t>
            </a:r>
            <a:endParaRPr lang="sv-SE" dirty="0"/>
          </a:p>
          <a:p>
            <a:r>
              <a:rPr lang="sv-SE" dirty="0" smtClean="0"/>
              <a:t>Vårdnadsutredare kan inte fullgöra sitt uppdrag, vilket leder till att barnets bästa inte kan tillgodoses på föreskrivet sätt  och att barn tvingas till umgänge som kan utgöra en risk.</a:t>
            </a:r>
          </a:p>
          <a:p>
            <a:r>
              <a:rPr lang="sv-SE" dirty="0" smtClean="0"/>
              <a:t>Erbjudna insatser är få.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28123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High- conflict families</a:t>
            </a:r>
            <a:endParaRPr lang="sv-SE" dirty="0"/>
          </a:p>
        </p:txBody>
      </p:sp>
      <p:sp>
        <p:nvSpPr>
          <p:cNvPr id="5" name="Platshållare för tex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 smtClean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831341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Föräldrar berättar… </a:t>
            </a:r>
            <a:r>
              <a:rPr lang="sv-SE" sz="2000" dirty="0" smtClean="0"/>
              <a:t>(Lina Modig)</a:t>
            </a:r>
            <a:endParaRPr lang="sv-SE" dirty="0"/>
          </a:p>
        </p:txBody>
      </p:sp>
      <p:sp>
        <p:nvSpPr>
          <p:cNvPr id="8" name="Platshållare för innehåll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Om psykisk ohälsa</a:t>
            </a:r>
            <a:r>
              <a:rPr lang="sv-SE" dirty="0"/>
              <a:t> </a:t>
            </a:r>
            <a:r>
              <a:rPr lang="sv-SE" dirty="0" smtClean="0"/>
              <a:t>och missbruk (52 av 200 utredningar)</a:t>
            </a:r>
          </a:p>
          <a:p>
            <a:r>
              <a:rPr lang="sv-SE" dirty="0" smtClean="0"/>
              <a:t>Uppgifterna utreds inte närmare</a:t>
            </a:r>
          </a:p>
          <a:p>
            <a:r>
              <a:rPr lang="sv-SE" dirty="0" smtClean="0"/>
              <a:t>Omnämns möjligen i utredningen</a:t>
            </a:r>
          </a:p>
          <a:p>
            <a:r>
              <a:rPr lang="sv-SE" dirty="0" smtClean="0"/>
              <a:t>Tingsrätten tar upp psykisk ohälsa i  8 av de 52  utredningarna/målen.</a:t>
            </a:r>
          </a:p>
          <a:p>
            <a:endParaRPr lang="sv-SE" dirty="0"/>
          </a:p>
          <a:p>
            <a:r>
              <a:rPr lang="sv-SE" dirty="0" smtClean="0"/>
              <a:t>Det finns inget forum i handläggningen som fångar upp uppgifter om psykisk ohälsa.</a:t>
            </a:r>
          </a:p>
          <a:p>
            <a:r>
              <a:rPr lang="sv-SE" dirty="0" smtClean="0"/>
              <a:t>Samarbetsförmågan kan ifrågasättas om uppgifter som gäller den andra föräldern framförs</a:t>
            </a:r>
          </a:p>
          <a:p>
            <a:pPr marL="0" indent="0">
              <a:buNone/>
            </a:pPr>
            <a:r>
              <a:rPr lang="sv-SE" dirty="0"/>
              <a:t>(</a:t>
            </a:r>
            <a:r>
              <a:rPr lang="sv-SE" dirty="0" smtClean="0"/>
              <a:t>48 intervjuer)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39730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Föräldrar berättar också om våld…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v-SE" dirty="0"/>
              <a:t>48 % uppger att det har förekommit </a:t>
            </a:r>
            <a:r>
              <a:rPr lang="sv-SE" dirty="0" smtClean="0"/>
              <a:t>våld i relationen</a:t>
            </a:r>
            <a:endParaRPr lang="sv-SE" dirty="0"/>
          </a:p>
          <a:p>
            <a:r>
              <a:rPr lang="sv-SE" dirty="0"/>
              <a:t>26 % av papporna uppger att det har varit ömsesidigt</a:t>
            </a:r>
          </a:p>
          <a:p>
            <a:r>
              <a:rPr lang="sv-SE" dirty="0"/>
              <a:t>10 % av mammorna uppger att det har varit ömsesidigt</a:t>
            </a:r>
          </a:p>
          <a:p>
            <a:pPr marL="0" indent="0">
              <a:buNone/>
            </a:pPr>
            <a:r>
              <a:rPr lang="sv-SE" dirty="0" smtClean="0"/>
              <a:t>(202 enkäter)</a:t>
            </a:r>
          </a:p>
          <a:p>
            <a:pPr marL="0" indent="0">
              <a:buNone/>
            </a:pPr>
            <a:endParaRPr lang="sv-SE" dirty="0"/>
          </a:p>
          <a:p>
            <a:r>
              <a:rPr lang="sv-SE" dirty="0" smtClean="0"/>
              <a:t>Det saknas också ett forum i handläggningen som fångar upp uppgifter om våld.</a:t>
            </a:r>
          </a:p>
          <a:p>
            <a:r>
              <a:rPr lang="sv-SE" dirty="0" smtClean="0"/>
              <a:t>Samarbetssamtalet  - hänvisas till polisen</a:t>
            </a:r>
          </a:p>
          <a:p>
            <a:r>
              <a:rPr lang="sv-SE" dirty="0" smtClean="0"/>
              <a:t>Utredningar – hänvisas till polisen</a:t>
            </a:r>
          </a:p>
          <a:p>
            <a:r>
              <a:rPr lang="sv-SE" dirty="0" smtClean="0"/>
              <a:t>Domstol – det saknas uppgift om våld i utredningarna – samarbetssvårigheter</a:t>
            </a:r>
          </a:p>
          <a:p>
            <a:r>
              <a:rPr lang="sv-SE" dirty="0" smtClean="0"/>
              <a:t>48 intervjuer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36797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v-SE" dirty="0" smtClean="0"/>
              <a:t>Föräldrars självrapporterade mående - stress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sv-SE" dirty="0"/>
          </a:p>
        </p:txBody>
      </p:sp>
      <p:graphicFrame>
        <p:nvGraphicFramePr>
          <p:cNvPr id="3" name="Obj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01609620"/>
              </p:ext>
            </p:extLst>
          </p:nvPr>
        </p:nvGraphicFramePr>
        <p:xfrm>
          <a:off x="1547664" y="2636912"/>
          <a:ext cx="6624736" cy="40394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4" name="Document" r:id="rId4" imgW="5824403" imgH="1454086" progId="Word.Document.12">
                  <p:embed/>
                </p:oleObj>
              </mc:Choice>
              <mc:Fallback>
                <p:oleObj name="Document" r:id="rId4" imgW="5824403" imgH="1454086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47664" y="2636912"/>
                        <a:ext cx="6624736" cy="403944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64171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 smtClean="0"/>
              <a:t>Föräldrar rapporterar diagnosticerad ohälsa</a:t>
            </a:r>
            <a:endParaRPr lang="sv-SE" dirty="0"/>
          </a:p>
        </p:txBody>
      </p:sp>
      <p:graphicFrame>
        <p:nvGraphicFramePr>
          <p:cNvPr id="6" name="Objek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72675116"/>
              </p:ext>
            </p:extLst>
          </p:nvPr>
        </p:nvGraphicFramePr>
        <p:xfrm>
          <a:off x="539552" y="1844824"/>
          <a:ext cx="8208912" cy="4781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9" name="Document" r:id="rId4" imgW="5840997" imgH="2704507" progId="Word.Document.12">
                  <p:embed/>
                </p:oleObj>
              </mc:Choice>
              <mc:Fallback>
                <p:oleObj name="Document" r:id="rId4" imgW="5840997" imgH="2704507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39552" y="1844824"/>
                        <a:ext cx="8208912" cy="47815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21423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 smtClean="0"/>
              <a:t>Föräldrars självskattning - Psykisk ohälsa</a:t>
            </a:r>
            <a:endParaRPr lang="sv-SE" dirty="0"/>
          </a:p>
        </p:txBody>
      </p:sp>
      <p:graphicFrame>
        <p:nvGraphicFramePr>
          <p:cNvPr id="7" name="Platshållare för innehåll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06247372"/>
              </p:ext>
            </p:extLst>
          </p:nvPr>
        </p:nvGraphicFramePr>
        <p:xfrm>
          <a:off x="1259631" y="1412776"/>
          <a:ext cx="6542514" cy="556304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852300"/>
                <a:gridCol w="1345107"/>
                <a:gridCol w="1345107"/>
              </a:tblGrid>
              <a:tr h="97463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100" dirty="0">
                          <a:effectLst/>
                        </a:rPr>
                        <a:t>Har du på grund av konflikten ... hela tiden eller ofta</a:t>
                      </a:r>
                      <a:endParaRPr lang="sv-SE" sz="1100" dirty="0">
                        <a:solidFill>
                          <a:srgbClr val="76923C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000" dirty="0">
                          <a:effectLst/>
                        </a:rPr>
                        <a:t>Trad.</a:t>
                      </a:r>
                      <a:endParaRPr lang="sv-SE" sz="1100" dirty="0">
                        <a:solidFill>
                          <a:srgbClr val="76923C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000" dirty="0">
                          <a:effectLst/>
                        </a:rPr>
                        <a:t>KoF</a:t>
                      </a:r>
                      <a:endParaRPr lang="sv-SE" sz="1100" dirty="0">
                        <a:solidFill>
                          <a:srgbClr val="76923C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819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600" dirty="0">
                          <a:effectLst/>
                        </a:rPr>
                        <a:t>Känt oro?</a:t>
                      </a:r>
                      <a:endParaRPr lang="sv-SE" sz="1600" dirty="0">
                        <a:solidFill>
                          <a:srgbClr val="76923C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800" b="1" dirty="0">
                          <a:effectLst/>
                        </a:rPr>
                        <a:t>49 %</a:t>
                      </a:r>
                      <a:endParaRPr lang="sv-SE" sz="1800" b="1" dirty="0">
                        <a:solidFill>
                          <a:srgbClr val="76923C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800" b="1" dirty="0">
                          <a:effectLst/>
                        </a:rPr>
                        <a:t>52 %</a:t>
                      </a:r>
                      <a:endParaRPr lang="sv-SE" sz="1800" b="1" dirty="0">
                        <a:solidFill>
                          <a:srgbClr val="76923C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6937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4300" algn="l"/>
                          <a:tab pos="2693670" algn="r"/>
                        </a:tabLst>
                      </a:pPr>
                      <a:r>
                        <a:rPr lang="sv-SE" sz="1600" dirty="0">
                          <a:effectLst/>
                        </a:rPr>
                        <a:t>Känt dig nedstämd?</a:t>
                      </a:r>
                      <a:endParaRPr lang="sv-SE" sz="1600" dirty="0">
                        <a:solidFill>
                          <a:srgbClr val="76923C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800" b="1" dirty="0">
                          <a:effectLst/>
                        </a:rPr>
                        <a:t>38 %</a:t>
                      </a:r>
                      <a:endParaRPr lang="sv-SE" sz="1800" b="1" dirty="0">
                        <a:solidFill>
                          <a:srgbClr val="76923C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800" b="1" dirty="0">
                          <a:effectLst/>
                        </a:rPr>
                        <a:t>45 %</a:t>
                      </a:r>
                      <a:endParaRPr lang="sv-SE" sz="1800" b="1" dirty="0">
                        <a:solidFill>
                          <a:srgbClr val="76923C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819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600" dirty="0">
                          <a:effectLst/>
                        </a:rPr>
                        <a:t>Haft ångest</a:t>
                      </a:r>
                      <a:endParaRPr lang="sv-SE" sz="1600" dirty="0">
                        <a:solidFill>
                          <a:srgbClr val="76923C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sv-SE" sz="1800" b="1" dirty="0" smtClean="0">
                          <a:effectLst/>
                        </a:rPr>
                        <a:t>       26 </a:t>
                      </a:r>
                      <a:r>
                        <a:rPr lang="sv-SE" sz="1800" b="1" dirty="0">
                          <a:effectLst/>
                        </a:rPr>
                        <a:t>% </a:t>
                      </a:r>
                      <a:endParaRPr lang="sv-SE" sz="1800" b="1" dirty="0">
                        <a:solidFill>
                          <a:srgbClr val="76923C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800" b="1" dirty="0">
                          <a:effectLst/>
                        </a:rPr>
                        <a:t>27 %</a:t>
                      </a:r>
                      <a:endParaRPr lang="sv-SE" sz="1800" b="1" dirty="0">
                        <a:solidFill>
                          <a:srgbClr val="76923C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819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600" dirty="0">
                          <a:effectLst/>
                        </a:rPr>
                        <a:t>Känt dig deprimerad?</a:t>
                      </a:r>
                      <a:endParaRPr lang="sv-SE" sz="1600" dirty="0">
                        <a:solidFill>
                          <a:srgbClr val="76923C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800" b="1" dirty="0">
                          <a:effectLst/>
                        </a:rPr>
                        <a:t>20 %</a:t>
                      </a:r>
                      <a:endParaRPr lang="sv-SE" sz="1800" b="1" dirty="0">
                        <a:solidFill>
                          <a:srgbClr val="76923C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800" b="1" dirty="0">
                          <a:effectLst/>
                        </a:rPr>
                        <a:t>29 %</a:t>
                      </a:r>
                      <a:endParaRPr lang="sv-SE" sz="1800" b="1" dirty="0">
                        <a:solidFill>
                          <a:srgbClr val="76923C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819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600" dirty="0">
                          <a:effectLst/>
                        </a:rPr>
                        <a:t>Känt stickningar eller domningar i kroppen?</a:t>
                      </a:r>
                      <a:endParaRPr lang="sv-SE" sz="1600" dirty="0">
                        <a:solidFill>
                          <a:srgbClr val="76923C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800" b="1" dirty="0">
                          <a:effectLst/>
                        </a:rPr>
                        <a:t>14 %</a:t>
                      </a:r>
                      <a:endParaRPr lang="sv-SE" sz="1800" b="1" dirty="0">
                        <a:solidFill>
                          <a:srgbClr val="76923C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800" b="1" dirty="0">
                          <a:effectLst/>
                        </a:rPr>
                        <a:t>17 %</a:t>
                      </a:r>
                      <a:endParaRPr lang="sv-SE" sz="1800" b="1" dirty="0">
                        <a:solidFill>
                          <a:srgbClr val="76923C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819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600" dirty="0">
                          <a:effectLst/>
                        </a:rPr>
                        <a:t>Känt dig yr?</a:t>
                      </a:r>
                      <a:endParaRPr lang="sv-SE" sz="1600" dirty="0">
                        <a:solidFill>
                          <a:srgbClr val="76923C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800" b="1" dirty="0">
                          <a:effectLst/>
                        </a:rPr>
                        <a:t>12 %</a:t>
                      </a:r>
                      <a:endParaRPr lang="sv-SE" sz="1800" b="1" dirty="0">
                        <a:solidFill>
                          <a:srgbClr val="76923C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800" b="1" dirty="0">
                          <a:effectLst/>
                        </a:rPr>
                        <a:t>19 %</a:t>
                      </a:r>
                      <a:endParaRPr lang="sv-SE" sz="1800" b="1" dirty="0">
                        <a:solidFill>
                          <a:srgbClr val="76923C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819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600" dirty="0">
                          <a:effectLst/>
                        </a:rPr>
                        <a:t>Haft panikångestattacker?</a:t>
                      </a:r>
                      <a:endParaRPr lang="sv-SE" sz="1600" dirty="0">
                        <a:solidFill>
                          <a:srgbClr val="76923C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800" b="1" dirty="0">
                          <a:effectLst/>
                        </a:rPr>
                        <a:t>9 %</a:t>
                      </a:r>
                      <a:endParaRPr lang="sv-SE" sz="1800" b="1" dirty="0">
                        <a:solidFill>
                          <a:srgbClr val="76923C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800" b="1" dirty="0">
                          <a:effectLst/>
                        </a:rPr>
                        <a:t>13 %</a:t>
                      </a:r>
                      <a:endParaRPr lang="sv-SE" sz="1800" b="1" dirty="0">
                        <a:solidFill>
                          <a:srgbClr val="76923C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819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59080" algn="l"/>
                          <a:tab pos="2693670" algn="r"/>
                        </a:tabLst>
                      </a:pPr>
                      <a:r>
                        <a:rPr lang="sv-SE" sz="1600" dirty="0">
                          <a:effectLst/>
                        </a:rPr>
                        <a:t>Haft svårt att andas?</a:t>
                      </a:r>
                      <a:endParaRPr lang="sv-SE" sz="1600" dirty="0">
                        <a:solidFill>
                          <a:srgbClr val="76923C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800" b="1" dirty="0">
                          <a:effectLst/>
                        </a:rPr>
                        <a:t>6 %</a:t>
                      </a:r>
                      <a:endParaRPr lang="sv-SE" sz="1800" b="1" dirty="0">
                        <a:solidFill>
                          <a:srgbClr val="76923C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800" b="1" dirty="0">
                          <a:effectLst/>
                        </a:rPr>
                        <a:t>5 %</a:t>
                      </a:r>
                      <a:endParaRPr lang="sv-SE" sz="1800" b="1" dirty="0">
                        <a:solidFill>
                          <a:srgbClr val="76923C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1115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600" dirty="0">
                          <a:effectLst/>
                        </a:rPr>
                        <a:t>Haft tankar eller planer på att ta livet av dig?</a:t>
                      </a:r>
                      <a:endParaRPr lang="sv-SE" sz="1600" dirty="0">
                        <a:solidFill>
                          <a:srgbClr val="76923C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800" b="1" dirty="0">
                          <a:effectLst/>
                        </a:rPr>
                        <a:t>3 %</a:t>
                      </a:r>
                      <a:endParaRPr lang="sv-SE" sz="1800" b="1" dirty="0">
                        <a:solidFill>
                          <a:srgbClr val="76923C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800" b="1" dirty="0">
                          <a:effectLst/>
                        </a:rPr>
                        <a:t>4 %</a:t>
                      </a:r>
                      <a:endParaRPr lang="sv-SE" sz="1800" b="1" dirty="0">
                        <a:solidFill>
                          <a:srgbClr val="76923C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819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600" dirty="0">
                          <a:effectLst/>
                        </a:rPr>
                        <a:t>Antal svarande</a:t>
                      </a:r>
                      <a:endParaRPr lang="sv-SE" sz="1600" dirty="0">
                        <a:solidFill>
                          <a:srgbClr val="76923C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800" b="1" dirty="0">
                          <a:effectLst/>
                        </a:rPr>
                        <a:t>       104</a:t>
                      </a:r>
                      <a:endParaRPr lang="sv-SE" sz="1800" b="1" dirty="0">
                        <a:solidFill>
                          <a:srgbClr val="76923C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1920" algn="l"/>
                        </a:tabLst>
                      </a:pPr>
                      <a:r>
                        <a:rPr lang="sv-SE" sz="1800" b="1" dirty="0">
                          <a:effectLst/>
                        </a:rPr>
                        <a:t>	     94</a:t>
                      </a:r>
                      <a:endParaRPr lang="sv-SE" sz="1800" b="1" dirty="0">
                        <a:solidFill>
                          <a:srgbClr val="76923C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03516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 smtClean="0"/>
              <a:t>Hur mår barn med föräldrar som mår dåligt? Föräldrar rapporterar…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Barn under 4 år – föräldrarna noterar inga större effekter</a:t>
            </a:r>
          </a:p>
          <a:p>
            <a:r>
              <a:rPr lang="sv-SE" dirty="0" smtClean="0"/>
              <a:t>Barn över 12 år – mår bättre än innan</a:t>
            </a:r>
          </a:p>
          <a:p>
            <a:r>
              <a:rPr lang="sv-SE" dirty="0" smtClean="0"/>
              <a:t>Barn 5-11 mår dåligt</a:t>
            </a:r>
          </a:p>
          <a:p>
            <a:endParaRPr lang="sv-SE" dirty="0"/>
          </a:p>
          <a:p>
            <a:r>
              <a:rPr lang="sv-SE" dirty="0" smtClean="0"/>
              <a:t>Längden på konflikten påverkar barnens mående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65454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Bakgrund – statistik 2014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sv-SE" dirty="0" smtClean="0"/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dirty="0" smtClean="0"/>
              <a:t>Snabbupplysningar: 		10 900 barn, + 5 %</a:t>
            </a:r>
          </a:p>
          <a:p>
            <a:pPr marL="0" indent="0">
              <a:buNone/>
            </a:pPr>
            <a:r>
              <a:rPr lang="sv-SE" dirty="0" smtClean="0"/>
              <a:t>Vårdnadsutredningar: 	 	  6 900 barn,  - 4 %</a:t>
            </a:r>
          </a:p>
          <a:p>
            <a:pPr marL="0" indent="0">
              <a:buNone/>
            </a:pPr>
            <a:r>
              <a:rPr lang="sv-SE" dirty="0" smtClean="0"/>
              <a:t>Mål om vbu				  5 783, 	+ 3 %</a:t>
            </a:r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0610226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 smtClean="0"/>
              <a:t>Har det blivit bättre för barnen? Föräldrar rapporterar … ja</a:t>
            </a:r>
            <a:endParaRPr lang="sv-SE" dirty="0"/>
          </a:p>
        </p:txBody>
      </p:sp>
      <p:graphicFrame>
        <p:nvGraphicFramePr>
          <p:cNvPr id="4" name="Platshållare för innehåll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75512514"/>
              </p:ext>
            </p:extLst>
          </p:nvPr>
        </p:nvGraphicFramePr>
        <p:xfrm>
          <a:off x="457200" y="1600200"/>
          <a:ext cx="8435280" cy="30997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11760"/>
                <a:gridCol w="2811760"/>
                <a:gridCol w="2811760"/>
              </a:tblGrid>
              <a:tr h="1033264">
                <a:tc>
                  <a:txBody>
                    <a:bodyPr/>
                    <a:lstStyle/>
                    <a:p>
                      <a:r>
                        <a:rPr lang="sv-SE" dirty="0" smtClean="0"/>
                        <a:t>Handläggning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Mamma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Pappa</a:t>
                      </a:r>
                      <a:endParaRPr lang="sv-SE" dirty="0"/>
                    </a:p>
                  </a:txBody>
                  <a:tcPr/>
                </a:tc>
              </a:tr>
              <a:tr h="1033264">
                <a:tc>
                  <a:txBody>
                    <a:bodyPr/>
                    <a:lstStyle/>
                    <a:p>
                      <a:r>
                        <a:rPr lang="sv-SE" dirty="0" smtClean="0"/>
                        <a:t>Traditionell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50 %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44 %</a:t>
                      </a:r>
                      <a:endParaRPr lang="sv-SE" dirty="0"/>
                    </a:p>
                  </a:txBody>
                  <a:tcPr/>
                </a:tc>
              </a:tr>
              <a:tr h="1033264">
                <a:tc>
                  <a:txBody>
                    <a:bodyPr/>
                    <a:lstStyle/>
                    <a:p>
                      <a:r>
                        <a:rPr lang="sv-SE" dirty="0" smtClean="0"/>
                        <a:t>KoF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25 %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32 %</a:t>
                      </a:r>
                      <a:endParaRPr lang="sv-SE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04321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 smtClean="0"/>
              <a:t>Har handläggningsmetoden betydelse?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 smtClean="0"/>
              <a:t>Oberoende av metod är andelen föräldrar som mår dåligt lika stor.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dirty="0" smtClean="0"/>
              <a:t>Vem som mår dåligt varierar dock.</a:t>
            </a:r>
          </a:p>
          <a:p>
            <a:pPr marL="0" indent="0">
              <a:buNone/>
            </a:pPr>
            <a:endParaRPr lang="sv-SE" dirty="0" smtClean="0"/>
          </a:p>
          <a:p>
            <a:pPr marL="0" indent="0">
              <a:buNone/>
            </a:pPr>
            <a:r>
              <a:rPr lang="sv-SE" dirty="0" smtClean="0"/>
              <a:t>Mammor mår minst dåligt i traditionell handläggning</a:t>
            </a:r>
          </a:p>
          <a:p>
            <a:pPr marL="0" indent="0">
              <a:buNone/>
            </a:pPr>
            <a:r>
              <a:rPr lang="sv-SE" dirty="0" smtClean="0"/>
              <a:t>Pappor mår minst dåligt om konflikten handläggs enligt KoF.</a:t>
            </a:r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56343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 smtClean="0"/>
              <a:t>Föräldrars mående</a:t>
            </a:r>
            <a:endParaRPr lang="sv-SE" dirty="0"/>
          </a:p>
        </p:txBody>
      </p:sp>
      <p:sp>
        <p:nvSpPr>
          <p:cNvPr id="6" name="Underrubrik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 smtClean="0"/>
              <a:t>Inverkar på barnens mående och samhällets möjlighet att uppnå barnets bästa.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593348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Tack för er uppmärksamhet!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449566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 smtClean="0"/>
              <a:t>Vad handlar konflikten om vid separationen?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Den ena parten har svårt att acceptera att relationen avslutas.</a:t>
            </a:r>
          </a:p>
          <a:p>
            <a:r>
              <a:rPr lang="sv-SE" dirty="0" smtClean="0"/>
              <a:t>Livskris – sorgens faser</a:t>
            </a:r>
          </a:p>
          <a:p>
            <a:endParaRPr lang="sv-SE" dirty="0"/>
          </a:p>
          <a:p>
            <a:r>
              <a:rPr lang="sv-SE" dirty="0" smtClean="0"/>
              <a:t>(48 intervjuer)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103932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Vad handlar konflikten om i domstol?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v-SE" dirty="0" smtClean="0"/>
              <a:t>Barnen</a:t>
            </a:r>
          </a:p>
          <a:p>
            <a:endParaRPr lang="sv-SE" dirty="0"/>
          </a:p>
          <a:p>
            <a:r>
              <a:rPr lang="sv-SE" dirty="0" smtClean="0"/>
              <a:t>Intressekonflikter – tid och pengar                      inslag av</a:t>
            </a:r>
          </a:p>
          <a:p>
            <a:r>
              <a:rPr lang="sv-SE" dirty="0" smtClean="0"/>
              <a:t>Värdekonflikter – föräldra- och samarbetsförmåga   100 %</a:t>
            </a:r>
          </a:p>
          <a:p>
            <a:endParaRPr lang="sv-SE" dirty="0" smtClean="0"/>
          </a:p>
          <a:p>
            <a:endParaRPr lang="sv-SE" dirty="0"/>
          </a:p>
          <a:p>
            <a:r>
              <a:rPr lang="sv-SE" dirty="0" smtClean="0"/>
              <a:t>High-conflict  						53 %</a:t>
            </a:r>
          </a:p>
          <a:p>
            <a:r>
              <a:rPr lang="sv-SE" dirty="0" smtClean="0"/>
              <a:t>Low-conflict/ingen öppen konflikt		         	47 %	</a:t>
            </a:r>
          </a:p>
          <a:p>
            <a:pPr marL="0" indent="0">
              <a:buNone/>
            </a:pPr>
            <a:endParaRPr lang="sv-SE" dirty="0" smtClean="0"/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dirty="0" smtClean="0"/>
              <a:t>(443 stämningsansökningar)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641908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 smtClean="0"/>
              <a:t>Ökningen av VBU mål kan förklaras av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D</a:t>
            </a:r>
            <a:r>
              <a:rPr lang="sv-SE" dirty="0" smtClean="0"/>
              <a:t>en ökade globaliseringen (low-conflict)</a:t>
            </a:r>
          </a:p>
          <a:p>
            <a:r>
              <a:rPr lang="sv-SE" dirty="0" smtClean="0"/>
              <a:t>En ökning av korta möten eller relationer som resulterat i barn (high-conflict)</a:t>
            </a:r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058419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Vem stämmer och vad yrkas?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60 % av stämningsansökningarna har lämnats in av mammor som yrkar ensam vårdnad/minskning av umgänge.</a:t>
            </a:r>
          </a:p>
          <a:p>
            <a:endParaRPr lang="sv-SE" dirty="0"/>
          </a:p>
          <a:p>
            <a:r>
              <a:rPr lang="sv-SE" dirty="0" smtClean="0"/>
              <a:t>40 % av stämningsansökningarna har lämnats in av pappor som yrkar ensam vårdnad, fastställelse av umgänge och gemensam vårdnad.</a:t>
            </a:r>
          </a:p>
          <a:p>
            <a:endParaRPr lang="sv-SE" dirty="0"/>
          </a:p>
          <a:p>
            <a:r>
              <a:rPr lang="sv-SE" dirty="0" smtClean="0"/>
              <a:t>(443 stämningsansökningar)</a:t>
            </a:r>
          </a:p>
        </p:txBody>
      </p:sp>
    </p:spTree>
    <p:extLst>
      <p:ext uri="{BB962C8B-B14F-4D97-AF65-F5344CB8AC3E}">
        <p14:creationId xmlns:p14="http://schemas.microsoft.com/office/powerpoint/2010/main" val="2108574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Föräldrarna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Mammas medelålder 37 år </a:t>
            </a:r>
          </a:p>
          <a:p>
            <a:r>
              <a:rPr lang="sv-SE" dirty="0" smtClean="0"/>
              <a:t>Pappas medelålder 40 år</a:t>
            </a:r>
          </a:p>
          <a:p>
            <a:r>
              <a:rPr lang="sv-SE" dirty="0" smtClean="0"/>
              <a:t>Stor åldersspridning 18-65 år</a:t>
            </a:r>
          </a:p>
          <a:p>
            <a:endParaRPr lang="sv-SE" dirty="0"/>
          </a:p>
          <a:p>
            <a:r>
              <a:rPr lang="sv-SE" dirty="0" smtClean="0"/>
              <a:t>Skilsmässobarn</a:t>
            </a:r>
          </a:p>
          <a:p>
            <a:r>
              <a:rPr lang="sv-SE" dirty="0" smtClean="0"/>
              <a:t>Klasslös konflikt</a:t>
            </a:r>
          </a:p>
          <a:p>
            <a:pPr lvl="1"/>
            <a:r>
              <a:rPr lang="sv-SE" dirty="0" smtClean="0"/>
              <a:t>Medelklass (utbildning, inkomst, boende, sysselsättning)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82817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High-conflict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I 57 %  av vårdnadstvisterna finns en anmälan om att barnet far illa</a:t>
            </a:r>
          </a:p>
          <a:p>
            <a:pPr marL="0" indent="0">
              <a:buNone/>
            </a:pPr>
            <a:endParaRPr lang="sv-SE" dirty="0" smtClean="0"/>
          </a:p>
          <a:p>
            <a:r>
              <a:rPr lang="sv-SE" dirty="0"/>
              <a:t>4</a:t>
            </a:r>
            <a:r>
              <a:rPr lang="sv-SE" dirty="0" smtClean="0"/>
              <a:t>0 %  av anmälningarna leder till att en barnavårdsutredning inleds (flera anmälare)</a:t>
            </a:r>
          </a:p>
          <a:p>
            <a:r>
              <a:rPr lang="sv-SE" dirty="0" smtClean="0"/>
              <a:t>17 % ingen åtgärd</a:t>
            </a:r>
          </a:p>
          <a:p>
            <a:endParaRPr lang="sv-SE" dirty="0"/>
          </a:p>
          <a:p>
            <a:r>
              <a:rPr lang="sv-SE" dirty="0" smtClean="0"/>
              <a:t>Värdekonflikter – föräldra- och samarbetsförmågan ifrågasätts</a:t>
            </a:r>
          </a:p>
          <a:p>
            <a:endParaRPr lang="sv-SE" dirty="0"/>
          </a:p>
          <a:p>
            <a:r>
              <a:rPr lang="sv-SE" dirty="0" smtClean="0"/>
              <a:t>(197 enkätsvar)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056828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larhet">
  <a:themeElements>
    <a:clrScheme name="Klarhet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- klassiskt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larhe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6693</TotalTime>
  <Words>1011</Words>
  <Application>Microsoft Office PowerPoint</Application>
  <PresentationFormat>Bildspel på skärmen (4:3)</PresentationFormat>
  <Paragraphs>219</Paragraphs>
  <Slides>33</Slides>
  <Notes>0</Notes>
  <HiddenSlides>0</HiddenSlides>
  <MMClips>0</MMClips>
  <ScaleCrop>false</ScaleCrop>
  <HeadingPairs>
    <vt:vector size="8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Serverprogram för OLE-inbäddning</vt:lpstr>
      </vt:variant>
      <vt:variant>
        <vt:i4>1</vt:i4>
      </vt:variant>
      <vt:variant>
        <vt:lpstr>Bildrubriker</vt:lpstr>
      </vt:variant>
      <vt:variant>
        <vt:i4>33</vt:i4>
      </vt:variant>
    </vt:vector>
  </HeadingPairs>
  <TitlesOfParts>
    <vt:vector size="38" baseType="lpstr">
      <vt:lpstr>Arial</vt:lpstr>
      <vt:lpstr>Calibri</vt:lpstr>
      <vt:lpstr>Times New Roman</vt:lpstr>
      <vt:lpstr>Klarhet</vt:lpstr>
      <vt:lpstr>Document</vt:lpstr>
      <vt:lpstr>    Utvecklings- och förändringsarbete  </vt:lpstr>
      <vt:lpstr>Utgångspunkt i två projekt</vt:lpstr>
      <vt:lpstr>Bakgrund – statistik 2014</vt:lpstr>
      <vt:lpstr>Vad handlar konflikten om vid separationen?</vt:lpstr>
      <vt:lpstr>Vad handlar konflikten om i domstol?</vt:lpstr>
      <vt:lpstr>Ökningen av VBU mål kan förklaras av</vt:lpstr>
      <vt:lpstr>Vem stämmer och vad yrkas?</vt:lpstr>
      <vt:lpstr>Föräldrarna</vt:lpstr>
      <vt:lpstr>High-conflict</vt:lpstr>
      <vt:lpstr>Barns rättigheter i vårdnadstvister </vt:lpstr>
      <vt:lpstr>Samverkansprojekt i sex kommuner</vt:lpstr>
      <vt:lpstr>Dubbla utredningar Urval - svår problematik 87 barn är berörda av utredningarna </vt:lpstr>
      <vt:lpstr>Barnets bästa – risk, vilja &amp; kontakt/skydd</vt:lpstr>
      <vt:lpstr>Rättssociologisk laganalys  (SoL, OSL, lag om belastningsregister)</vt:lpstr>
      <vt:lpstr>Rättssociologisk laganalys</vt:lpstr>
      <vt:lpstr>Vårdnadsutredningen är huvudsakligen samtyckesbaserad  Vårdnadsutredare saknar behörighet och befogenhet att utreda risk och barnets vilja</vt:lpstr>
      <vt:lpstr>Barnavårdsutredare har behörighet och befogenhet att samtala med barn och ta del av föräldrars sjukjournaler  Genom projektet fick vårdnadsutredarna tillgång till ytterligare information via barnavårdsutredningen </vt:lpstr>
      <vt:lpstr>Barnsamtal</vt:lpstr>
      <vt:lpstr>Vissa barn berättar…</vt:lpstr>
      <vt:lpstr>Prövade också ett nytt sätt att genomföra barnsamtal</vt:lpstr>
      <vt:lpstr>Det saknas insatser</vt:lpstr>
      <vt:lpstr>Sammanfattning</vt:lpstr>
      <vt:lpstr>High- conflict families</vt:lpstr>
      <vt:lpstr>Föräldrar berättar… (Lina Modig)</vt:lpstr>
      <vt:lpstr>Föräldrar berättar också om våld…</vt:lpstr>
      <vt:lpstr>Föräldrars självrapporterade mående - stress</vt:lpstr>
      <vt:lpstr>Föräldrar rapporterar diagnosticerad ohälsa</vt:lpstr>
      <vt:lpstr>Föräldrars självskattning - Psykisk ohälsa</vt:lpstr>
      <vt:lpstr>Hur mår barn med föräldrar som mår dåligt? Föräldrar rapporterar…</vt:lpstr>
      <vt:lpstr>Har det blivit bättre för barnen? Föräldrar rapporterar … ja</vt:lpstr>
      <vt:lpstr>Har handläggningsmetoden betydelse?</vt:lpstr>
      <vt:lpstr>Föräldrars mående</vt:lpstr>
      <vt:lpstr>Tack för er uppmärksamhet!</vt:lpstr>
    </vt:vector>
  </TitlesOfParts>
  <Company>LU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Utvecklings- och förändringsarbete för att utveckla nya arbetssätt i handläggning av vårdnadstvister och våld i nära relationer  Annika Rejmer</dc:title>
  <dc:creator>Annika Rejmer</dc:creator>
  <cp:lastModifiedBy>Isabelle Berglund</cp:lastModifiedBy>
  <cp:revision>49</cp:revision>
  <dcterms:created xsi:type="dcterms:W3CDTF">2015-09-17T14:41:21Z</dcterms:created>
  <dcterms:modified xsi:type="dcterms:W3CDTF">2015-11-11T14:47:11Z</dcterms:modified>
</cp:coreProperties>
</file>